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Maven Pro" panose="020B0604020202020204" charset="0"/>
      <p:regular r:id="rId19"/>
      <p:bold r:id="rId20"/>
    </p:embeddedFont>
    <p:embeddedFont>
      <p:font typeface="Nunito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2768"/>
  </p:normalViewPr>
  <p:slideViewPr>
    <p:cSldViewPr snapToGrid="0">
      <p:cViewPr varScale="1">
        <p:scale>
          <a:sx n="140" d="100"/>
          <a:sy n="140" d="100"/>
        </p:scale>
        <p:origin x="240" y="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7a2ee3ad33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7a2ee3ad33_0_3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Landon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7a2ee3ad33_0_2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7a2ee3ad33_0_2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Landon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7a2ee3ad33_0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7a2ee3ad33_0_2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Landon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7a2ee3ad33_0_2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7a2ee3ad33_0_2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Landon</a:t>
            </a: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7a2ee3ad33_0_3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" name="Google Shape;371;g7a2ee3ad33_0_3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7a2ee3ad3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Google Shape;376;g7a2ee3ad3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 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7a2ee3ad33_0_3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7a2ee3ad33_0_3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7a2ee3ad3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7a2ee3ad3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7a2ee3ad33_0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7a2ee3ad33_0_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Landon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7a2ee3ad33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7a2ee3ad33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Landon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7a2ee3ad33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7a2ee3ad33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Landon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7a2ee3ad33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7a2ee3ad33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7a2ee3ad33_0_3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7a2ee3ad33_0_3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a2ee3ad33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a2ee3ad33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7a2ee3ad33_0_3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7a2ee3ad33_0_3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Chris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Google Shape;11;p2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Google Shape;12;p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Google Shape;14;p2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Google Shape;15;p2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8;p2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Google Shape;19;p2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Google Shape;23;p2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Google Shape;24;p2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Google Shape;29;p2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Google Shape;30;p2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Google Shape;32;p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Google Shape;33;p2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Google Shape;36;p2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37;p2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Google Shape;38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Google Shape;40;p2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Google Shape;46;p2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2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Google Shape;142;p11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Google Shape;143;p11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Google Shape;144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Google Shape;148;p11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Google Shape;149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1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Google Shape;154;p11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Google Shape;155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1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Google Shape;159;p11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Google Shape;160;p11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1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Google Shape;163;p11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Google Shape;164;p11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1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1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1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1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1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Google Shape;170;p11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1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1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Google Shape;174;p11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Google Shape;175;p11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1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1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Google Shape;178;p11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Google Shape;179;p11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1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1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1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Google Shape;184;p11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Google Shape;185;p11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11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11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11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Google Shape;189;p11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Google Shape;190;p11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1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11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11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Google Shape;194;p11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Google Shape;195;p11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11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11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Google Shape;198;p11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Google Shape;199;p11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11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1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11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Google Shape;203;p11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Google Shape;204;p11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11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11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11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Google Shape;208;p11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Google Shape;209;p11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11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212;p11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11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Google Shape;214;p11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Google Shape;215;p11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11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11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11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Google Shape;219;p11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Google Shape;220;p11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1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11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Google Shape;223;p11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Google Shape;224;p11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11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11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1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1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Google Shape;229;p11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1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1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11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Google Shape;234;p11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Google Shape;235;p11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11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11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11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Google Shape;239;p11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Google Shape;240;p11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1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1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Google Shape;243;p11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Google Shape;244;p11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11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11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11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11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Google Shape;249;p11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Google Shape;250;p11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1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11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11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Google Shape;254;p11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Google Shape;255;p11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11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11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11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Google Shape;259;p11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Google Shape;260;p11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1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1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Google Shape;263;p11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Google Shape;264;p11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11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11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11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Google Shape;268;p11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Google Shape;269;p11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3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Google Shape;51;p3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Google Shape;52;p3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Google Shape;54;p3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Google Shape;55;p3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3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3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Google Shape;58;p3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Google Shape;59;p3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3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3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3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Google Shape;63;p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Google Shape;64;p3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Google Shape;65;p3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3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Google Shape;67;p3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Google Shape;68;p3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3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3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3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Google Shape;76;p3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Google Shape;77;p3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3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3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3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3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Google Shape;82;p3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4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Google Shape;86;p4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Google Shape;90;p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Google Shape;93;p5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5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5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Google Shape;97;p5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5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Google Shape;101;p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7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Google Shape;107;p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7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Google Shape;111;p7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Google Shape;113;p8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Google Shape;114;p8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Google Shape;115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8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8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Google Shape;118;p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Google Shape;119;p8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8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Google Shape;122;p8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Google Shape;123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8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Google Shape;125;p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Google Shape;126;p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Google Shape;128;p9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Google Shape;129;p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9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9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Google Shape;133;p9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9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Google Shape;136;p10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Google Shape;137;p10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0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Google Shape;140;p1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4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4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4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3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Covid Data Analysis</a:t>
            </a:r>
            <a:endParaRPr/>
          </a:p>
        </p:txBody>
      </p:sp>
      <p:sp>
        <p:nvSpPr>
          <p:cNvPr id="278" name="Google Shape;278;p13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Landon Wilson and Christopher Bodea 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A26829A-EDB5-BE47-83D3-F2E078AF92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48"/>
    </mc:Choice>
    <mc:Fallback xmlns="">
      <p:transition spd="slow" advTm="15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2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Insights Cont.</a:t>
            </a:r>
            <a:endParaRPr/>
          </a:p>
        </p:txBody>
      </p:sp>
      <p:sp>
        <p:nvSpPr>
          <p:cNvPr id="348" name="Google Shape;348;p22"/>
          <p:cNvSpPr txBox="1">
            <a:spLocks noGrp="1"/>
          </p:cNvSpPr>
          <p:nvPr>
            <p:ph type="body" idx="1"/>
          </p:nvPr>
        </p:nvSpPr>
        <p:spPr>
          <a:xfrm>
            <a:off x="1303800" y="1553275"/>
            <a:ext cx="35199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5. Most regions of the United States have states with very high counts and very low positive case counts, showing that detected COVID-19 infections are more impacted by each state, rather than by each region.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" name="Picture 5" descr="A picture containing table&#10;&#10;Description automatically generated">
            <a:extLst>
              <a:ext uri="{FF2B5EF4-FFF2-40B4-BE49-F238E27FC236}">
                <a16:creationId xmlns:a16="http://schemas.microsoft.com/office/drawing/2014/main" id="{26BF6B74-A437-784A-8725-D0B5F6F901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9050" y="1597875"/>
            <a:ext cx="4028388" cy="1008756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362CCAE-1949-4775-A500-5B40530FC0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729"/>
    </mc:Choice>
    <mc:Fallback>
      <p:transition spd="slow" advTm="31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1</a:t>
            </a:r>
            <a:endParaRPr/>
          </a:p>
        </p:txBody>
      </p:sp>
      <p:pic>
        <p:nvPicPr>
          <p:cNvPr id="356" name="Google Shape;35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35475" y="1359925"/>
            <a:ext cx="6778293" cy="3240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D68DFE2-D300-44A4-A8F7-B56685D724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029"/>
    </mc:Choice>
    <mc:Fallback xmlns="">
      <p:transition spd="slow" advTm="480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2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2</a:t>
            </a:r>
            <a:endParaRPr/>
          </a:p>
        </p:txBody>
      </p:sp>
      <p:pic>
        <p:nvPicPr>
          <p:cNvPr id="362" name="Google Shape;362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52950" y="1128450"/>
            <a:ext cx="4153749" cy="393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8A196CA-2857-43CD-9BBE-790D93D6559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217"/>
    </mc:Choice>
    <mc:Fallback xmlns="">
      <p:transition spd="slow" advTm="40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3</a:t>
            </a:r>
            <a:endParaRPr/>
          </a:p>
        </p:txBody>
      </p:sp>
      <p:pic>
        <p:nvPicPr>
          <p:cNvPr id="368" name="Google Shape;36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32713" y="1184250"/>
            <a:ext cx="5478575" cy="3656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A5C0944-93ED-46BC-AA3A-3338C0026B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760"/>
    </mc:Choice>
    <mc:Fallback xmlns="">
      <p:transition spd="slow" advTm="46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26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Results and Conclusion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964229D-8E85-D041-B31D-34243C5652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54"/>
    </mc:Choice>
    <mc:Fallback xmlns="">
      <p:transition spd="slow" advTm="5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Findings</a:t>
            </a:r>
            <a:endParaRPr/>
          </a:p>
        </p:txBody>
      </p:sp>
      <p:sp>
        <p:nvSpPr>
          <p:cNvPr id="379" name="Google Shape;379;p27"/>
          <p:cNvSpPr txBox="1">
            <a:spLocks noGrp="1"/>
          </p:cNvSpPr>
          <p:nvPr>
            <p:ph type="body" idx="1"/>
          </p:nvPr>
        </p:nvSpPr>
        <p:spPr>
          <a:xfrm>
            <a:off x="391426" y="1481644"/>
            <a:ext cx="5897880" cy="338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/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😷"/>
            </a:pPr>
            <a:r>
              <a:rPr lang="en" dirty="0"/>
              <a:t>Mask mandates have a significant impact on the spread of the COVID-19 virus</a:t>
            </a:r>
            <a:endParaRPr dirty="0"/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↣"/>
            </a:pPr>
            <a:r>
              <a:rPr lang="en" dirty="0"/>
              <a:t>States with mask mandates had less detected cases than states that did not enforce masks across the state</a:t>
            </a:r>
            <a:endParaRPr dirty="0"/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↣"/>
            </a:pPr>
            <a:r>
              <a:rPr lang="en" dirty="0"/>
              <a:t>States with mask mandates had lower death rates than states without mask policies</a:t>
            </a:r>
            <a:endParaRPr dirty="0"/>
          </a:p>
          <a:p>
            <a:pPr marL="914400" lvl="1" indent="-2984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↣"/>
            </a:pPr>
            <a:r>
              <a:rPr lang="en" dirty="0"/>
              <a:t>Most states enforced a full-state mask mandate at some point </a:t>
            </a:r>
            <a:endParaRPr dirty="0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😷"/>
            </a:pPr>
            <a:r>
              <a:rPr lang="en" dirty="0"/>
              <a:t>The time in which mask mandates were legally enforced did not have a significant impact on the spread of the virus</a:t>
            </a:r>
          </a:p>
          <a:p>
            <a:pPr>
              <a:lnSpc>
                <a:spcPct val="200000"/>
              </a:lnSpc>
              <a:buFont typeface="Nunito"/>
              <a:buChar char="😷"/>
            </a:pPr>
            <a:r>
              <a:rPr lang="en-US" dirty="0"/>
              <a:t>No correlation between region of US and COVID-19 case count</a:t>
            </a:r>
            <a:endParaRPr dirty="0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😷"/>
            </a:pPr>
            <a:r>
              <a:rPr lang="en" dirty="0"/>
              <a:t>Most states follow a similar trend in detected case rate over time</a:t>
            </a:r>
            <a:endParaRPr dirty="0"/>
          </a:p>
          <a:p>
            <a:pPr marL="457200" lvl="0" indent="-3111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😷"/>
            </a:pPr>
            <a:r>
              <a:rPr lang="en" dirty="0"/>
              <a:t>No correlation between party affiliation and COVID-19 case count</a:t>
            </a:r>
            <a:endParaRPr dirty="0"/>
          </a:p>
        </p:txBody>
      </p:sp>
      <p:pic>
        <p:nvPicPr>
          <p:cNvPr id="380" name="Google Shape;38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72104" y="828675"/>
            <a:ext cx="2619375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6" name="Picture 2" descr="Which type of face mask is most effective against COVID-19? | LLUH News">
            <a:extLst>
              <a:ext uri="{FF2B5EF4-FFF2-40B4-BE49-F238E27FC236}">
                <a16:creationId xmlns:a16="http://schemas.microsoft.com/office/drawing/2014/main" id="{436CE6C5-4650-3949-B01A-EB4D49B3EE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104" y="2897728"/>
            <a:ext cx="2601422" cy="1464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BDC066B5-7095-E74A-BB5E-0F314F64D2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753"/>
    </mc:Choice>
    <mc:Fallback xmlns="">
      <p:transition spd="slow" advTm="407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28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237861A-63DB-DA4A-A9CD-C38AB2BE20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82"/>
    </mc:Choice>
    <mc:Fallback xmlns="">
      <p:transition spd="slow" advTm="95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14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Points of Interest and Purpose</a:t>
            </a:r>
            <a:endParaRPr dirty="0"/>
          </a:p>
        </p:txBody>
      </p:sp>
      <p:sp>
        <p:nvSpPr>
          <p:cNvPr id="284" name="Google Shape;284;p14"/>
          <p:cNvSpPr txBox="1">
            <a:spLocks noGrp="1"/>
          </p:cNvSpPr>
          <p:nvPr>
            <p:ph type="body" idx="1"/>
          </p:nvPr>
        </p:nvSpPr>
        <p:spPr>
          <a:xfrm>
            <a:off x="1303800" y="1363850"/>
            <a:ext cx="4080000" cy="336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5117" algn="l" rtl="0">
              <a:spcBef>
                <a:spcPts val="0"/>
              </a:spcBef>
              <a:spcAft>
                <a:spcPts val="0"/>
              </a:spcAft>
              <a:buSzPts val="1205"/>
              <a:buChar char="-"/>
            </a:pPr>
            <a:r>
              <a:rPr lang="en" sz="1205"/>
              <a:t>COVID          subject of most conversations in the US  since March of 2020</a:t>
            </a:r>
            <a:endParaRPr sz="1205"/>
          </a:p>
          <a:p>
            <a:pPr marL="457200" lvl="0" indent="-305117" algn="l" rtl="0">
              <a:spcBef>
                <a:spcPts val="0"/>
              </a:spcBef>
              <a:spcAft>
                <a:spcPts val="0"/>
              </a:spcAft>
              <a:buSzPts val="1205"/>
              <a:buChar char="-"/>
            </a:pPr>
            <a:r>
              <a:rPr lang="en" sz="1205"/>
              <a:t>There is a TON of data available </a:t>
            </a:r>
            <a:endParaRPr sz="1205"/>
          </a:p>
          <a:p>
            <a:pPr marL="457200" lvl="0" indent="-305117" algn="l" rtl="0">
              <a:spcBef>
                <a:spcPts val="0"/>
              </a:spcBef>
              <a:spcAft>
                <a:spcPts val="0"/>
              </a:spcAft>
              <a:buSzPts val="1205"/>
              <a:buChar char="-"/>
            </a:pPr>
            <a:r>
              <a:rPr lang="en" sz="1205"/>
              <a:t>truly is a “once is a lifetime experience”</a:t>
            </a:r>
            <a:endParaRPr sz="1205"/>
          </a:p>
          <a:p>
            <a:pPr marL="457200" lvl="0" indent="-305117" algn="l" rtl="0">
              <a:spcBef>
                <a:spcPts val="0"/>
              </a:spcBef>
              <a:spcAft>
                <a:spcPts val="0"/>
              </a:spcAft>
              <a:buSzPts val="1205"/>
              <a:buChar char="-"/>
            </a:pPr>
            <a:r>
              <a:rPr lang="en" sz="1205"/>
              <a:t>COVID changed the way we live our lives </a:t>
            </a:r>
            <a:endParaRPr sz="1205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lang="en" sz="1205"/>
              <a:t>Questions we wanted answers to: </a:t>
            </a:r>
            <a:endParaRPr sz="1205"/>
          </a:p>
          <a:p>
            <a:pPr marL="457200" lvl="0" indent="-305117" algn="l" rtl="0">
              <a:spcBef>
                <a:spcPts val="1200"/>
              </a:spcBef>
              <a:spcAft>
                <a:spcPts val="0"/>
              </a:spcAft>
              <a:buSzPts val="1205"/>
              <a:buChar char="-"/>
            </a:pPr>
            <a:r>
              <a:rPr lang="en" sz="1205"/>
              <a:t>How big of an impact do the different mask policies make?</a:t>
            </a:r>
            <a:endParaRPr sz="1205"/>
          </a:p>
          <a:p>
            <a:pPr marL="457200" lvl="0" indent="-305117" algn="l" rtl="0">
              <a:spcBef>
                <a:spcPts val="0"/>
              </a:spcBef>
              <a:spcAft>
                <a:spcPts val="0"/>
              </a:spcAft>
              <a:buSzPts val="1205"/>
              <a:buChar char="-"/>
            </a:pPr>
            <a:r>
              <a:rPr lang="en" sz="1205"/>
              <a:t>Does it matter when states mandated masks? </a:t>
            </a:r>
            <a:endParaRPr sz="1205"/>
          </a:p>
          <a:p>
            <a:pPr marL="457200" lvl="0" indent="-305117" algn="l" rtl="0">
              <a:spcBef>
                <a:spcPts val="0"/>
              </a:spcBef>
              <a:spcAft>
                <a:spcPts val="0"/>
              </a:spcAft>
              <a:buSzPts val="1205"/>
              <a:buChar char="-"/>
            </a:pPr>
            <a:r>
              <a:rPr lang="en" sz="1205"/>
              <a:t>What kind of trends do the various states follow?</a:t>
            </a:r>
            <a:endParaRPr sz="1205"/>
          </a:p>
          <a:p>
            <a:pPr marL="457200" lvl="0" indent="-305117" algn="l" rtl="0">
              <a:spcBef>
                <a:spcPts val="0"/>
              </a:spcBef>
              <a:spcAft>
                <a:spcPts val="0"/>
              </a:spcAft>
              <a:buSzPts val="1205"/>
              <a:buChar char="-"/>
            </a:pPr>
            <a:r>
              <a:rPr lang="en" sz="1205"/>
              <a:t>Are there particular regions that were hit harder than others?</a:t>
            </a:r>
            <a:endParaRPr sz="1205"/>
          </a:p>
          <a:p>
            <a:pPr marL="457200" lvl="0" indent="-305117" algn="l" rtl="0">
              <a:spcBef>
                <a:spcPts val="0"/>
              </a:spcBef>
              <a:spcAft>
                <a:spcPts val="0"/>
              </a:spcAft>
              <a:buSzPts val="1205"/>
              <a:buChar char="-"/>
            </a:pPr>
            <a:r>
              <a:rPr lang="en" sz="1205"/>
              <a:t>Did the gov of the state have an impact?</a:t>
            </a:r>
            <a:endParaRPr sz="1205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lang="en" sz="1205"/>
              <a:t>...and more </a:t>
            </a:r>
            <a:endParaRPr sz="1205"/>
          </a:p>
        </p:txBody>
      </p:sp>
      <p:pic>
        <p:nvPicPr>
          <p:cNvPr id="285" name="Google Shape;28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17050" y="3048000"/>
            <a:ext cx="3343374" cy="1880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68663" y="1215899"/>
            <a:ext cx="2575052" cy="161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14"/>
          <p:cNvSpPr/>
          <p:nvPr/>
        </p:nvSpPr>
        <p:spPr>
          <a:xfrm>
            <a:off x="2401613" y="1477274"/>
            <a:ext cx="265800" cy="186933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A1D27F3-8663-0B4D-9C7E-B9EFD416F1A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6098"/>
    </mc:Choice>
    <mc:Fallback xmlns="">
      <p:transition spd="slow" advTm="76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15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Collection/How you found you data/Cleaning</a:t>
            </a:r>
            <a:endParaRPr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1F5834C-98AB-4BBB-BC21-23AE0F9A73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66636" y="4629305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18"/>
    </mc:Choice>
    <mc:Fallback xmlns="">
      <p:transition spd="slow" advTm="62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6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sp>
        <p:nvSpPr>
          <p:cNvPr id="298" name="Google Shape;298;p16"/>
          <p:cNvSpPr txBox="1">
            <a:spLocks noGrp="1"/>
          </p:cNvSpPr>
          <p:nvPr>
            <p:ph type="body" idx="1"/>
          </p:nvPr>
        </p:nvSpPr>
        <p:spPr>
          <a:xfrm>
            <a:off x="1303800" y="1424575"/>
            <a:ext cx="3989700" cy="30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Our three sources were as follows: </a:t>
            </a:r>
            <a:endParaRPr sz="1400"/>
          </a:p>
          <a:p>
            <a:pPr marL="457200" lvl="0" indent="-31750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CSV with covid tracking data that contains the state, the number of deaths, hospitalizations, number of positive and negative tests and more.</a:t>
            </a:r>
            <a:endParaRPr sz="1400"/>
          </a:p>
          <a:p>
            <a:pPr marL="457200" lvl="0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API contained similar data to our CSV however it was broken down data by date which allowed us to get cumulative data and track the deaths and more over a longer period of time</a:t>
            </a:r>
            <a:endParaRPr sz="1400"/>
          </a:p>
          <a:p>
            <a:pPr marL="457200" lvl="0" indent="-317500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1400"/>
              <a:t>Web Scrape a table that contained the state, state mask policy, and when the state put into place the policy</a:t>
            </a:r>
            <a:endParaRPr sz="1400"/>
          </a:p>
        </p:txBody>
      </p:sp>
      <p:pic>
        <p:nvPicPr>
          <p:cNvPr id="299" name="Google Shape;29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7075" y="598575"/>
            <a:ext cx="3545700" cy="230470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37075" y="3231823"/>
            <a:ext cx="3545700" cy="123745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9AEC4A8-239D-4BFC-BE36-A02579BF13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212"/>
    </mc:Choice>
    <mc:Fallback xmlns="">
      <p:transition spd="slow" advTm="51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7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We Found Our Data</a:t>
            </a:r>
            <a:endParaRPr/>
          </a:p>
        </p:txBody>
      </p:sp>
      <p:sp>
        <p:nvSpPr>
          <p:cNvPr id="306" name="Google Shape;306;p17"/>
          <p:cNvSpPr txBox="1">
            <a:spLocks noGrp="1"/>
          </p:cNvSpPr>
          <p:nvPr>
            <p:ph type="body" idx="1"/>
          </p:nvPr>
        </p:nvSpPr>
        <p:spPr>
          <a:xfrm>
            <a:off x="1303800" y="1548925"/>
            <a:ext cx="3839700" cy="312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6000"/>
              <a:t>Finding uncleaned, useful data was surprisingly difficult</a:t>
            </a:r>
            <a:endParaRPr sz="60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6000"/>
              <a:t>Best datasets we found were too small, so we got approval on a slightly smaller set of files</a:t>
            </a:r>
            <a:endParaRPr sz="60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6000"/>
              <a:t>Sought for data that spanned a significant period of time</a:t>
            </a:r>
            <a:endParaRPr sz="600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6000"/>
              <a:t>Searched on reliable websites like the CDC official site and other .gov websites</a:t>
            </a:r>
            <a:endParaRPr sz="60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6000"/>
              <a:t>data.gov</a:t>
            </a:r>
            <a:endParaRPr sz="60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6000"/>
              <a:t>healthdata.gov</a:t>
            </a:r>
            <a:endParaRPr sz="6000"/>
          </a:p>
          <a:p>
            <a:pPr marL="914400" lvl="1" indent="-323850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6000"/>
              <a:t>cdc.gov</a:t>
            </a:r>
            <a:endParaRPr sz="6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307" name="Google Shape;30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49074" y="1548925"/>
            <a:ext cx="2716275" cy="141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43097" y="3183875"/>
            <a:ext cx="3172700" cy="1038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E016973-A3EB-45D2-A971-927A85A9E5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585200" y="4584700"/>
            <a:ext cx="406400" cy="40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476"/>
    </mc:Choice>
    <mc:Fallback xmlns="">
      <p:transition spd="slow" advTm="36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Cleaning the Data</a:t>
            </a:r>
            <a:endParaRPr/>
          </a:p>
        </p:txBody>
      </p:sp>
      <p:sp>
        <p:nvSpPr>
          <p:cNvPr id="314" name="Google Shape;314;p18"/>
          <p:cNvSpPr txBox="1">
            <a:spLocks noGrp="1"/>
          </p:cNvSpPr>
          <p:nvPr>
            <p:ph type="body" idx="1"/>
          </p:nvPr>
        </p:nvSpPr>
        <p:spPr>
          <a:xfrm>
            <a:off x="1303800" y="1468575"/>
            <a:ext cx="3919200" cy="332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Our data had a lot of inconsistency: </a:t>
            </a:r>
            <a:endParaRPr dirty="0">
              <a:solidFill>
                <a:srgbClr val="000000"/>
              </a:solidFill>
            </a:endParaRPr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dirty="0">
                <a:solidFill>
                  <a:srgbClr val="000000"/>
                </a:solidFill>
                <a:highlight>
                  <a:srgbClr val="FFFFFE"/>
                </a:highlight>
              </a:rPr>
              <a:t> In CSV file, we faced a large amount of blank cells            "no data" </a:t>
            </a:r>
            <a:endParaRPr dirty="0">
              <a:solidFill>
                <a:srgbClr val="000000"/>
              </a:solidFill>
              <a:highlight>
                <a:srgbClr val="FFFFFE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dirty="0">
                <a:solidFill>
                  <a:srgbClr val="000000"/>
                </a:solidFill>
                <a:highlight>
                  <a:srgbClr val="FFFFFE"/>
                </a:highlight>
              </a:rPr>
              <a:t>In web scrape and state population file, state names were not abbreviated           	"Georgia" go "GA"</a:t>
            </a:r>
            <a:endParaRPr dirty="0">
              <a:solidFill>
                <a:srgbClr val="000000"/>
              </a:solidFill>
              <a:highlight>
                <a:srgbClr val="FFFFFE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dirty="0">
                <a:solidFill>
                  <a:srgbClr val="000000"/>
                </a:solidFill>
                <a:highlight>
                  <a:srgbClr val="FFFFFE"/>
                </a:highlight>
              </a:rPr>
              <a:t> In CSV file we had to change the data type 	  strings to numbers </a:t>
            </a:r>
            <a:endParaRPr dirty="0">
              <a:solidFill>
                <a:srgbClr val="000000"/>
              </a:solidFill>
              <a:highlight>
                <a:srgbClr val="FFFFFE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dirty="0">
                <a:solidFill>
                  <a:srgbClr val="000000"/>
                </a:solidFill>
                <a:highlight>
                  <a:srgbClr val="FFFFFE"/>
                </a:highlight>
              </a:rPr>
              <a:t>In all of our datasets we decided to alphabetize the information by state </a:t>
            </a:r>
            <a:endParaRPr dirty="0">
              <a:solidFill>
                <a:srgbClr val="000000"/>
              </a:solidFill>
              <a:highlight>
                <a:srgbClr val="FFFFFE"/>
              </a:highlight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AutoNum type="arabicPeriod"/>
            </a:pPr>
            <a:r>
              <a:rPr lang="en" dirty="0">
                <a:solidFill>
                  <a:srgbClr val="000000"/>
                </a:solidFill>
                <a:highlight>
                  <a:srgbClr val="FFFFFE"/>
                </a:highlight>
              </a:rPr>
              <a:t>In json file, changed date to proper date format: day ,month, year(all as one eight digit number)           month-day-year</a:t>
            </a:r>
            <a:endParaRPr dirty="0">
              <a:solidFill>
                <a:srgbClr val="000000"/>
              </a:solidFill>
              <a:highlight>
                <a:srgbClr val="FFFFFE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>
              <a:solidFill>
                <a:srgbClr val="000000"/>
              </a:solidFill>
              <a:highlight>
                <a:srgbClr val="FFFFFE"/>
              </a:highlight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sp>
        <p:nvSpPr>
          <p:cNvPr id="315" name="Google Shape;315;p18"/>
          <p:cNvSpPr/>
          <p:nvPr/>
        </p:nvSpPr>
        <p:spPr>
          <a:xfrm>
            <a:off x="2727825" y="2200600"/>
            <a:ext cx="370200" cy="142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18"/>
          <p:cNvSpPr/>
          <p:nvPr/>
        </p:nvSpPr>
        <p:spPr>
          <a:xfrm>
            <a:off x="1901235" y="2887049"/>
            <a:ext cx="370200" cy="142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8"/>
          <p:cNvSpPr/>
          <p:nvPr/>
        </p:nvSpPr>
        <p:spPr>
          <a:xfrm>
            <a:off x="1981150" y="3338613"/>
            <a:ext cx="370200" cy="142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18"/>
          <p:cNvSpPr/>
          <p:nvPr/>
        </p:nvSpPr>
        <p:spPr>
          <a:xfrm>
            <a:off x="2893200" y="4473675"/>
            <a:ext cx="370200" cy="142500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9" name="Google Shape;31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66025" y="2777725"/>
            <a:ext cx="3683901" cy="206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18"/>
          <p:cNvPicPr preferRelativeResize="0"/>
          <p:nvPr/>
        </p:nvPicPr>
        <p:blipFill rotWithShape="1">
          <a:blip r:embed="rId6">
            <a:alphaModFix/>
          </a:blip>
          <a:srcRect b="38461"/>
          <a:stretch/>
        </p:blipFill>
        <p:spPr>
          <a:xfrm>
            <a:off x="6293925" y="724830"/>
            <a:ext cx="1893576" cy="1745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7FD1D392-1F6B-894A-B82C-4073CC3978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223"/>
    </mc:Choice>
    <mc:Fallback xmlns="">
      <p:transition spd="slow" advTm="742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9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</a:rPr>
              <a:t>Analysis, Insights, and Visuals 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5509D78-761F-C547-8DF1-EF05F0B8B6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115"/>
    </mc:Choice>
    <mc:Fallback xmlns="">
      <p:transition spd="slow" advTm="61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0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Insights</a:t>
            </a:r>
            <a:endParaRPr/>
          </a:p>
        </p:txBody>
      </p:sp>
      <p:sp>
        <p:nvSpPr>
          <p:cNvPr id="331" name="Google Shape;331;p20"/>
          <p:cNvSpPr txBox="1">
            <a:spLocks noGrp="1"/>
          </p:cNvSpPr>
          <p:nvPr>
            <p:ph type="body" idx="1"/>
          </p:nvPr>
        </p:nvSpPr>
        <p:spPr>
          <a:xfrm>
            <a:off x="990450" y="1287400"/>
            <a:ext cx="3481800" cy="365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47500" lnSpcReduction="20000"/>
          </a:bodyPr>
          <a:lstStyle/>
          <a:p>
            <a:pPr marL="457200" lvl="0" indent="-297973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2300" dirty="0"/>
              <a:t>The dominant political affiliation of each state does not seem to have a significant impact on COVID-19 positive case counts, although the Democrats have slightly lower numbers.</a:t>
            </a:r>
          </a:p>
          <a:p>
            <a:pPr marL="457200" lvl="0" indent="-297973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endParaRPr lang="en" sz="2300" dirty="0"/>
          </a:p>
          <a:p>
            <a:pPr marL="457200" lvl="0" indent="-297973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endParaRPr lang="en-US" sz="2300" dirty="0"/>
          </a:p>
          <a:p>
            <a:pPr marL="457200" lvl="0" indent="-297973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endParaRPr lang="en-US" sz="2300" dirty="0"/>
          </a:p>
          <a:p>
            <a:pPr marL="457200" lvl="0" indent="-297973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-US" sz="2300" dirty="0"/>
              <a:t>States that require masks in the “Entire State” had a lower percentage of deaths related to the population than states that mask requires for “Part of State” or “Not Require” a mask.</a:t>
            </a:r>
          </a:p>
          <a:p>
            <a:pPr marL="457200" lvl="0" indent="-297973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endParaRPr lang="en-US" sz="2300" dirty="0"/>
          </a:p>
          <a:p>
            <a:pPr marL="457200" lvl="0" indent="-297973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endParaRPr lang="en-US" sz="2300" dirty="0"/>
          </a:p>
          <a:p>
            <a:pPr marL="457200" lvl="0" indent="-297973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n" sz="2300" dirty="0"/>
              <a:t>States that require masks in the “Entire State” had a lower percentage of  the population test positive than states that mask requires for “Part of State” or “Not Require” a mask. </a:t>
            </a:r>
            <a:endParaRPr sz="2300" dirty="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9" name="Picture 18" descr="Graphical user interface, application&#10;&#10;Description automatically generated with medium confidence">
            <a:extLst>
              <a:ext uri="{FF2B5EF4-FFF2-40B4-BE49-F238E27FC236}">
                <a16:creationId xmlns:a16="http://schemas.microsoft.com/office/drawing/2014/main" id="{E30137D1-7D10-F548-8813-BB09FC1C8C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1277653"/>
            <a:ext cx="4428868" cy="640567"/>
          </a:xfrm>
          <a:prstGeom prst="rect">
            <a:avLst/>
          </a:prstGeom>
        </p:spPr>
      </p:pic>
      <p:pic>
        <p:nvPicPr>
          <p:cNvPr id="21" name="Picture 20" descr="A picture containing table&#10;&#10;Description automatically generated">
            <a:extLst>
              <a:ext uri="{FF2B5EF4-FFF2-40B4-BE49-F238E27FC236}">
                <a16:creationId xmlns:a16="http://schemas.microsoft.com/office/drawing/2014/main" id="{AFB0A1C8-0409-0A48-85C1-DB02655E94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000" y="2450842"/>
            <a:ext cx="4428868" cy="821645"/>
          </a:xfrm>
          <a:prstGeom prst="rect">
            <a:avLst/>
          </a:prstGeom>
        </p:spPr>
      </p:pic>
      <p:pic>
        <p:nvPicPr>
          <p:cNvPr id="23" name="Picture 22" descr="A picture containing table&#10;&#10;Description automatically generated">
            <a:extLst>
              <a:ext uri="{FF2B5EF4-FFF2-40B4-BE49-F238E27FC236}">
                <a16:creationId xmlns:a16="http://schemas.microsoft.com/office/drawing/2014/main" id="{4DD301B3-06EE-3A48-81A5-F0C5956D3FE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3805109"/>
            <a:ext cx="4345437" cy="720397"/>
          </a:xfrm>
          <a:prstGeom prst="rect">
            <a:avLst/>
          </a:prstGeom>
        </p:spPr>
      </p:pic>
      <p:pic>
        <p:nvPicPr>
          <p:cNvPr id="43" name="Audio 42">
            <a:hlinkClick r:id="" action="ppaction://media"/>
            <a:extLst>
              <a:ext uri="{FF2B5EF4-FFF2-40B4-BE49-F238E27FC236}">
                <a16:creationId xmlns:a16="http://schemas.microsoft.com/office/drawing/2014/main" id="{01C05973-AF6F-D749-AD6C-4C3C3B70ED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564"/>
    </mc:Choice>
    <mc:Fallback xmlns="">
      <p:transition spd="slow" advTm="75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2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 Insight Cont.</a:t>
            </a:r>
            <a:endParaRPr/>
          </a:p>
        </p:txBody>
      </p:sp>
      <p:sp>
        <p:nvSpPr>
          <p:cNvPr id="340" name="Google Shape;340;p21"/>
          <p:cNvSpPr txBox="1"/>
          <p:nvPr/>
        </p:nvSpPr>
        <p:spPr>
          <a:xfrm>
            <a:off x="1303800" y="1652200"/>
            <a:ext cx="28173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Nunito"/>
                <a:ea typeface="Nunito"/>
                <a:cs typeface="Nunito"/>
                <a:sym typeface="Nunito"/>
              </a:rPr>
              <a:t>4. The time at which states implemented “Entire State” mask mandates did not have a effect on the percentage of deaths in each state.</a:t>
            </a:r>
            <a:endParaRPr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D4569CC7-5D74-2549-B4E3-613E7A426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7784" y="1389231"/>
            <a:ext cx="2210534" cy="2317796"/>
          </a:xfrm>
          <a:prstGeom prst="rect">
            <a:avLst/>
          </a:prstGeom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A5D7A3F5-C47F-1F48-803E-0B9B83BC52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95283" y="798937"/>
            <a:ext cx="2592501" cy="3545626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DD2D12C6-5EA2-464C-B480-A8E897C20D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112"/>
    </mc:Choice>
    <mc:Fallback xmlns="">
      <p:transition spd="slow" advTm="321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705</Words>
  <Application>Microsoft Office PowerPoint</Application>
  <PresentationFormat>On-screen Show (16:9)</PresentationFormat>
  <Paragraphs>79</Paragraphs>
  <Slides>16</Slides>
  <Notes>16</Notes>
  <HiddenSlides>0</HiddenSlides>
  <MMClips>16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Nunito</vt:lpstr>
      <vt:lpstr>Arial</vt:lpstr>
      <vt:lpstr>Maven Pro</vt:lpstr>
      <vt:lpstr>Momentum</vt:lpstr>
      <vt:lpstr>Covid Data Analysis</vt:lpstr>
      <vt:lpstr>Points of Interest and Purpose</vt:lpstr>
      <vt:lpstr>Data Collection/How you found you data/Cleaning</vt:lpstr>
      <vt:lpstr>Data Collection</vt:lpstr>
      <vt:lpstr>How We Found Our Data</vt:lpstr>
      <vt:lpstr>Cleaning the Data</vt:lpstr>
      <vt:lpstr>Analysis, Insights, and Visuals </vt:lpstr>
      <vt:lpstr>5 Insights</vt:lpstr>
      <vt:lpstr>5 Insight Cont.</vt:lpstr>
      <vt:lpstr>5 Insights Cont.</vt:lpstr>
      <vt:lpstr>Visual 1</vt:lpstr>
      <vt:lpstr>Visual 2</vt:lpstr>
      <vt:lpstr>Visual 3</vt:lpstr>
      <vt:lpstr>Overall Results and Conclusion</vt:lpstr>
      <vt:lpstr>Findings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Covid Data Analysis</dc:title>
  <cp:lastModifiedBy>Landon Wilson</cp:lastModifiedBy>
  <cp:revision>12</cp:revision>
  <dcterms:modified xsi:type="dcterms:W3CDTF">2021-04-20T21:06:19Z</dcterms:modified>
</cp:coreProperties>
</file>